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9394"/>
    <a:srgbClr val="1A2732"/>
    <a:srgbClr val="96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3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921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858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303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102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869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442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681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288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428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752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799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F9E4-11F6-4B2A-B2CB-868CD56EA3AB}" type="datetimeFigureOut">
              <a:rPr lang="es-ES" smtClean="0"/>
              <a:t>26/10/2023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115D-4D2D-4CA9-BD1B-32F9262ACEB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865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n 77" descr="Logo Aena - Agenda 203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52"/>
          <a:stretch/>
        </p:blipFill>
        <p:spPr>
          <a:xfrm>
            <a:off x="7361779" y="6088491"/>
            <a:ext cx="1628399" cy="666971"/>
          </a:xfrm>
          <a:prstGeom prst="rect">
            <a:avLst/>
          </a:prstGeom>
        </p:spPr>
      </p:pic>
      <p:sp>
        <p:nvSpPr>
          <p:cNvPr id="79" name="Rectángulo 78"/>
          <p:cNvSpPr/>
          <p:nvPr/>
        </p:nvSpPr>
        <p:spPr>
          <a:xfrm>
            <a:off x="-51170" y="656905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 </a:t>
            </a:r>
            <a:r>
              <a:rPr lang="es-ES" sz="500" b="1" dirty="0">
                <a:solidFill>
                  <a:srgbClr val="1A27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Octubre 2023</a:t>
            </a:r>
            <a:endParaRPr lang="es-ES" sz="500" dirty="0">
              <a:solidFill>
                <a:srgbClr val="1A27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5C1A4E8-8643-A3B8-B5ED-3AABE01FD05F}"/>
              </a:ext>
            </a:extLst>
          </p:cNvPr>
          <p:cNvSpPr/>
          <p:nvPr/>
        </p:nvSpPr>
        <p:spPr>
          <a:xfrm>
            <a:off x="3619997" y="1250085"/>
            <a:ext cx="900000" cy="360000"/>
          </a:xfrm>
          <a:prstGeom prst="rect">
            <a:avLst/>
          </a:prstGeom>
          <a:solidFill>
            <a:srgbClr val="96CE00"/>
          </a:solidFill>
          <a:ln>
            <a:solidFill>
              <a:srgbClr val="8293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/>
          <a:lstStyle/>
          <a:p>
            <a:pPr algn="ctr"/>
            <a:r>
              <a:rPr lang="es-ES" sz="400" b="1" dirty="0">
                <a:solidFill>
                  <a:srgbClr val="1A27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PRESIDENCIA DE AENA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38906DE-16E4-E2AE-2657-7DE0F82E1571}"/>
              </a:ext>
            </a:extLst>
          </p:cNvPr>
          <p:cNvSpPr/>
          <p:nvPr/>
        </p:nvSpPr>
        <p:spPr>
          <a:xfrm>
            <a:off x="4366757" y="2499864"/>
            <a:ext cx="900000" cy="360000"/>
          </a:xfrm>
          <a:prstGeom prst="rect">
            <a:avLst/>
          </a:prstGeom>
          <a:solidFill>
            <a:srgbClr val="96CE00"/>
          </a:solidFill>
          <a:ln>
            <a:solidFill>
              <a:srgbClr val="8293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000" tIns="54000" rIns="54000" bIns="54000" rtlCol="0" anchor="ctr"/>
          <a:lstStyle/>
          <a:p>
            <a:pPr algn="ctr"/>
            <a:r>
              <a:rPr lang="es-ES" sz="400" b="1" dirty="0">
                <a:solidFill>
                  <a:srgbClr val="1A27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VICEPRESIDENCIA EJECUTIVA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2EDA5FB-9960-89DA-33BE-23E3FD9FB18E}"/>
              </a:ext>
            </a:extLst>
          </p:cNvPr>
          <p:cNvGrpSpPr/>
          <p:nvPr/>
        </p:nvGrpSpPr>
        <p:grpSpPr>
          <a:xfrm>
            <a:off x="1472199" y="4401835"/>
            <a:ext cx="792000" cy="288000"/>
            <a:chOff x="3024337" y="575560"/>
            <a:chExt cx="876039" cy="360000"/>
          </a:xfrm>
          <a:solidFill>
            <a:srgbClr val="96CE00"/>
          </a:solidFill>
          <a:scene3d>
            <a:camera prst="orthographicFront"/>
            <a:lightRig rig="flat" dir="t"/>
          </a:scene3d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99A184C5-1C0E-5DEC-AA4F-E7DA8CB4DC12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0CE8BE59-D78B-8185-AAE4-63B5427B11FA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indent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SECRETARÍA GENERAL CORPORATIVA</a:t>
              </a: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D7EFC4DD-4721-93E2-C1B6-7B3152802DEB}"/>
              </a:ext>
            </a:extLst>
          </p:cNvPr>
          <p:cNvGrpSpPr/>
          <p:nvPr/>
        </p:nvGrpSpPr>
        <p:grpSpPr>
          <a:xfrm>
            <a:off x="2353262" y="4399562"/>
            <a:ext cx="792000" cy="288000"/>
            <a:chOff x="3024337" y="575560"/>
            <a:chExt cx="876039" cy="360000"/>
          </a:xfrm>
          <a:solidFill>
            <a:srgbClr val="96CE00"/>
          </a:solidFill>
          <a:scene3d>
            <a:camera prst="orthographicFront"/>
            <a:lightRig rig="flat" dir="t"/>
          </a:scene3d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6582A5A4-E175-A683-0DD5-A75ECF7EFD03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07AB1E9C-6543-E545-EFEF-5ABD036A8E12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indent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 OFICINA PRESIDENCIA, ESTRATEGIA Y POLÍTICAS PÚBLICAS</a:t>
              </a: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5005FF32-8E53-2B4A-EC76-FDB07444200A}"/>
              </a:ext>
            </a:extLst>
          </p:cNvPr>
          <p:cNvGrpSpPr/>
          <p:nvPr/>
        </p:nvGrpSpPr>
        <p:grpSpPr>
          <a:xfrm>
            <a:off x="3234325" y="4401835"/>
            <a:ext cx="792000" cy="288000"/>
            <a:chOff x="3024337" y="575560"/>
            <a:chExt cx="876039" cy="360000"/>
          </a:xfrm>
          <a:solidFill>
            <a:srgbClr val="96CE00"/>
          </a:solidFill>
          <a:scene3d>
            <a:camera prst="orthographicFront"/>
            <a:lightRig rig="flat" dir="t"/>
          </a:scene3d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EBE1001A-E3A2-1C7F-98B9-C4D9B376869C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A104B89C-238E-4880-B097-3FA93939E371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indent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 ECONÓMICO </a:t>
              </a:r>
            </a:p>
            <a:p>
              <a:pPr lvl="0" indent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FINANCIERA</a:t>
              </a: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62F78642-B917-0193-9455-06B33905A310}"/>
              </a:ext>
            </a:extLst>
          </p:cNvPr>
          <p:cNvGrpSpPr/>
          <p:nvPr/>
        </p:nvGrpSpPr>
        <p:grpSpPr>
          <a:xfrm>
            <a:off x="4115388" y="4401835"/>
            <a:ext cx="792000" cy="288000"/>
            <a:chOff x="3024337" y="575560"/>
            <a:chExt cx="876039" cy="360000"/>
          </a:xfrm>
          <a:solidFill>
            <a:srgbClr val="96CE00"/>
          </a:solidFill>
          <a:scene3d>
            <a:camera prst="orthographicFront"/>
            <a:lightRig rig="flat" dir="t"/>
          </a:scene3d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F3D19B9D-230B-6E1D-0F31-30C01BFADC7B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B864DCE5-ACC4-99F3-3030-1D6397199EC8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4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indent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 ORGANIZACIÓN Y PERSONAS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400" kern="1200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s-ES" sz="4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0C7219EE-427D-4B8D-C30E-CE46CCD4719B}"/>
              </a:ext>
            </a:extLst>
          </p:cNvPr>
          <p:cNvGrpSpPr/>
          <p:nvPr/>
        </p:nvGrpSpPr>
        <p:grpSpPr>
          <a:xfrm>
            <a:off x="4996451" y="4401835"/>
            <a:ext cx="792000" cy="288000"/>
            <a:chOff x="3024337" y="575560"/>
            <a:chExt cx="876039" cy="360000"/>
          </a:xfrm>
          <a:solidFill>
            <a:srgbClr val="96CE00"/>
          </a:solidFill>
          <a:scene3d>
            <a:camera prst="orthographicFront"/>
            <a:lightRig rig="flat" dir="t"/>
          </a:scene3d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53F00307-A066-9CE7-8B9F-75D31879ADA4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80891373-7A64-013B-5488-757371389826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 COMUNICACIÓN</a:t>
              </a: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EE06701D-6A52-6A70-1D1A-02401B63005D}"/>
              </a:ext>
            </a:extLst>
          </p:cNvPr>
          <p:cNvGrpSpPr/>
          <p:nvPr/>
        </p:nvGrpSpPr>
        <p:grpSpPr>
          <a:xfrm>
            <a:off x="5877514" y="4401835"/>
            <a:ext cx="792000" cy="288000"/>
            <a:chOff x="3024337" y="575560"/>
            <a:chExt cx="876039" cy="360000"/>
          </a:xfrm>
          <a:noFill/>
          <a:scene3d>
            <a:camera prst="orthographicFront"/>
            <a:lightRig rig="flat" dir="t"/>
          </a:scene3d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078BD4A-8139-CAFD-2D33-4F8A1F574358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8E496B9F-37E2-8DE6-5685-3C2FECC03D7A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indent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 AUDITORÍA INTERNA</a:t>
              </a: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17B2C3B3-AA12-763F-120C-44642E55C375}"/>
              </a:ext>
            </a:extLst>
          </p:cNvPr>
          <p:cNvGrpSpPr/>
          <p:nvPr/>
        </p:nvGrpSpPr>
        <p:grpSpPr>
          <a:xfrm>
            <a:off x="5643850" y="1762916"/>
            <a:ext cx="792000" cy="288000"/>
            <a:chOff x="3024337" y="575560"/>
            <a:chExt cx="876039" cy="360000"/>
          </a:xfrm>
          <a:solidFill>
            <a:srgbClr val="96CE00"/>
          </a:solidFill>
          <a:scene3d>
            <a:camera prst="orthographicFront"/>
            <a:lightRig rig="flat" dir="t"/>
          </a:scene3d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C41AFB5E-B824-81B1-A0B2-F085B6913C5D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CuadroTexto 48">
              <a:extLst>
                <a:ext uri="{FF2B5EF4-FFF2-40B4-BE49-F238E27FC236}">
                  <a16:creationId xmlns:a16="http://schemas.microsoft.com/office/drawing/2014/main" id="{D11F21B3-2168-F8D7-6095-56C72B8C599A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 GENERAL DE AEROPUERTOS</a:t>
              </a: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CB670E96-733B-F66D-4CDE-44A643E20516}"/>
              </a:ext>
            </a:extLst>
          </p:cNvPr>
          <p:cNvGrpSpPr/>
          <p:nvPr/>
        </p:nvGrpSpPr>
        <p:grpSpPr>
          <a:xfrm>
            <a:off x="5643850" y="2126379"/>
            <a:ext cx="792000" cy="288000"/>
            <a:chOff x="3024337" y="575560"/>
            <a:chExt cx="876039" cy="360000"/>
          </a:xfrm>
          <a:solidFill>
            <a:srgbClr val="96CE00"/>
          </a:solidFill>
          <a:scene3d>
            <a:camera prst="orthographicFront"/>
            <a:lightRig rig="flat" dir="t"/>
          </a:scene3d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B1C1741B-75FA-D4ED-A83C-B3805D1EE43E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16F70627-BDD0-B9A4-54DA-8B2F53391F64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indent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 GENERAL COMERCIAL E INMOBILIARIA</a:t>
              </a: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18FBFB14-4B3C-0F81-1B0E-D05F9395D4EF}"/>
              </a:ext>
            </a:extLst>
          </p:cNvPr>
          <p:cNvGrpSpPr/>
          <p:nvPr/>
        </p:nvGrpSpPr>
        <p:grpSpPr>
          <a:xfrm>
            <a:off x="5643850" y="2485411"/>
            <a:ext cx="792000" cy="288000"/>
            <a:chOff x="3024337" y="575560"/>
            <a:chExt cx="876039" cy="360000"/>
          </a:xfrm>
          <a:solidFill>
            <a:srgbClr val="96CE00"/>
          </a:solidFill>
          <a:scene3d>
            <a:camera prst="orthographicFront"/>
            <a:lightRig rig="flat" dir="t"/>
          </a:scene3d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71C866-18BE-6AB3-B05F-5451CD107C17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D556BC2E-73CC-654C-5AB9-5C2EAD1F19BB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indent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 INNOVACIÓN, SOSTENIBILIAD Y EXPERIENCIA CLIENTE</a:t>
              </a: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6311B2BE-D0DE-0933-04B5-27A1F6FDB5C7}"/>
              </a:ext>
            </a:extLst>
          </p:cNvPr>
          <p:cNvGrpSpPr/>
          <p:nvPr/>
        </p:nvGrpSpPr>
        <p:grpSpPr>
          <a:xfrm>
            <a:off x="5643850" y="3580888"/>
            <a:ext cx="792000" cy="288000"/>
            <a:chOff x="3024337" y="575560"/>
            <a:chExt cx="876039" cy="360000"/>
          </a:xfrm>
          <a:solidFill>
            <a:srgbClr val="829394">
              <a:alpha val="40000"/>
            </a:srgbClr>
          </a:solidFill>
          <a:scene3d>
            <a:camera prst="orthographicFront"/>
            <a:lightRig rig="flat" dir="t"/>
          </a:scene3d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7E9D8B51-60AE-7B85-D5E6-B98442C6AE13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 prstMaterial="dkEdge">
              <a:bevelT w="8200" h="38100"/>
            </a:sp3d>
          </p:spPr>
          <p:style>
            <a:ln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CD77D1BD-7361-A684-C20F-DBFA21272A76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indent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Aena Desarrollo Internacional</a:t>
              </a:r>
            </a:p>
            <a:p>
              <a:pPr lvl="0" indent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400" b="1" dirty="0">
                  <a:solidFill>
                    <a:srgbClr val="1A273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(ADI)</a:t>
              </a:r>
              <a:endParaRPr lang="es-ES_tradnl" sz="400" b="1" dirty="0">
                <a:solidFill>
                  <a:srgbClr val="1A273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" name="Conector: angular 3">
            <a:extLst>
              <a:ext uri="{FF2B5EF4-FFF2-40B4-BE49-F238E27FC236}">
                <a16:creationId xmlns:a16="http://schemas.microsoft.com/office/drawing/2014/main" id="{F7A4C2DA-F212-EDB3-48B1-CA43D60A5F3B}"/>
              </a:ext>
            </a:extLst>
          </p:cNvPr>
          <p:cNvCxnSpPr>
            <a:stCxn id="3" idx="2"/>
            <a:endCxn id="6" idx="1"/>
          </p:cNvCxnSpPr>
          <p:nvPr/>
        </p:nvCxnSpPr>
        <p:spPr>
          <a:xfrm rot="16200000" flipH="1">
            <a:off x="3683488" y="1996594"/>
            <a:ext cx="1069779" cy="296760"/>
          </a:xfrm>
          <a:prstGeom prst="bentConnector2">
            <a:avLst/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id="{B2DF577F-A945-EDEF-9296-308F38FA44BF}"/>
              </a:ext>
            </a:extLst>
          </p:cNvPr>
          <p:cNvCxnSpPr>
            <a:stCxn id="3" idx="2"/>
            <a:endCxn id="16" idx="0"/>
          </p:cNvCxnSpPr>
          <p:nvPr/>
        </p:nvCxnSpPr>
        <p:spPr>
          <a:xfrm rot="5400000">
            <a:off x="2014892" y="2344456"/>
            <a:ext cx="2789477" cy="1320735"/>
          </a:xfrm>
          <a:prstGeom prst="bentConnector3">
            <a:avLst>
              <a:gd name="adj1" fmla="val 91158"/>
            </a:avLst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: angular 40">
            <a:extLst>
              <a:ext uri="{FF2B5EF4-FFF2-40B4-BE49-F238E27FC236}">
                <a16:creationId xmlns:a16="http://schemas.microsoft.com/office/drawing/2014/main" id="{FE2617E6-D962-0650-FA36-C4FC37CE598B}"/>
              </a:ext>
            </a:extLst>
          </p:cNvPr>
          <p:cNvCxnSpPr>
            <a:stCxn id="3" idx="2"/>
            <a:endCxn id="19" idx="0"/>
          </p:cNvCxnSpPr>
          <p:nvPr/>
        </p:nvCxnSpPr>
        <p:spPr>
          <a:xfrm rot="5400000">
            <a:off x="2454286" y="2786124"/>
            <a:ext cx="2791750" cy="439672"/>
          </a:xfrm>
          <a:prstGeom prst="bentConnector3">
            <a:avLst>
              <a:gd name="adj1" fmla="val 91124"/>
            </a:avLst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: angular 42">
            <a:extLst>
              <a:ext uri="{FF2B5EF4-FFF2-40B4-BE49-F238E27FC236}">
                <a16:creationId xmlns:a16="http://schemas.microsoft.com/office/drawing/2014/main" id="{EEE33DB5-F35D-D432-1305-44279B0E6F9F}"/>
              </a:ext>
            </a:extLst>
          </p:cNvPr>
          <p:cNvCxnSpPr>
            <a:stCxn id="3" idx="2"/>
            <a:endCxn id="22" idx="0"/>
          </p:cNvCxnSpPr>
          <p:nvPr/>
        </p:nvCxnSpPr>
        <p:spPr>
          <a:xfrm rot="16200000" flipH="1">
            <a:off x="2894817" y="2785264"/>
            <a:ext cx="2791750" cy="441391"/>
          </a:xfrm>
          <a:prstGeom prst="bentConnector3">
            <a:avLst>
              <a:gd name="adj1" fmla="val 90942"/>
            </a:avLst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: angular 59">
            <a:extLst>
              <a:ext uri="{FF2B5EF4-FFF2-40B4-BE49-F238E27FC236}">
                <a16:creationId xmlns:a16="http://schemas.microsoft.com/office/drawing/2014/main" id="{2B6AD504-43A2-5610-55B2-9638B33EA4C1}"/>
              </a:ext>
            </a:extLst>
          </p:cNvPr>
          <p:cNvCxnSpPr>
            <a:stCxn id="3" idx="2"/>
            <a:endCxn id="25" idx="0"/>
          </p:cNvCxnSpPr>
          <p:nvPr/>
        </p:nvCxnSpPr>
        <p:spPr>
          <a:xfrm rot="16200000" flipH="1">
            <a:off x="3335349" y="2344733"/>
            <a:ext cx="2791750" cy="1322454"/>
          </a:xfrm>
          <a:prstGeom prst="bentConnector3">
            <a:avLst>
              <a:gd name="adj1" fmla="val 91124"/>
            </a:avLst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: angular 61">
            <a:extLst>
              <a:ext uri="{FF2B5EF4-FFF2-40B4-BE49-F238E27FC236}">
                <a16:creationId xmlns:a16="http://schemas.microsoft.com/office/drawing/2014/main" id="{D2CA69D3-8A48-DDED-4825-468A51235F23}"/>
              </a:ext>
            </a:extLst>
          </p:cNvPr>
          <p:cNvCxnSpPr>
            <a:stCxn id="3" idx="2"/>
            <a:endCxn id="28" idx="0"/>
          </p:cNvCxnSpPr>
          <p:nvPr/>
        </p:nvCxnSpPr>
        <p:spPr>
          <a:xfrm rot="16200000" flipH="1">
            <a:off x="3775880" y="1904201"/>
            <a:ext cx="2791750" cy="2203517"/>
          </a:xfrm>
          <a:prstGeom prst="bentConnector3">
            <a:avLst>
              <a:gd name="adj1" fmla="val 91124"/>
            </a:avLst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: angular 64">
            <a:extLst>
              <a:ext uri="{FF2B5EF4-FFF2-40B4-BE49-F238E27FC236}">
                <a16:creationId xmlns:a16="http://schemas.microsoft.com/office/drawing/2014/main" id="{23D332CB-847A-A964-116E-A57D1C4AF978}"/>
              </a:ext>
            </a:extLst>
          </p:cNvPr>
          <p:cNvCxnSpPr>
            <a:cxnSpLocks/>
            <a:stCxn id="3" idx="2"/>
            <a:endCxn id="10" idx="0"/>
          </p:cNvCxnSpPr>
          <p:nvPr/>
        </p:nvCxnSpPr>
        <p:spPr>
          <a:xfrm rot="5400000">
            <a:off x="1573223" y="1905061"/>
            <a:ext cx="2791750" cy="2201798"/>
          </a:xfrm>
          <a:prstGeom prst="bentConnector3">
            <a:avLst>
              <a:gd name="adj1" fmla="val 90942"/>
            </a:avLst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: angular 102">
            <a:extLst>
              <a:ext uri="{FF2B5EF4-FFF2-40B4-BE49-F238E27FC236}">
                <a16:creationId xmlns:a16="http://schemas.microsoft.com/office/drawing/2014/main" id="{163DE0F7-4AA5-156E-0E7F-D678DAA57E63}"/>
              </a:ext>
            </a:extLst>
          </p:cNvPr>
          <p:cNvCxnSpPr>
            <a:cxnSpLocks/>
            <a:stCxn id="6" idx="3"/>
            <a:endCxn id="52" idx="1"/>
          </p:cNvCxnSpPr>
          <p:nvPr/>
        </p:nvCxnSpPr>
        <p:spPr>
          <a:xfrm flipV="1">
            <a:off x="5266757" y="2270379"/>
            <a:ext cx="377093" cy="409485"/>
          </a:xfrm>
          <a:prstGeom prst="bentConnector3">
            <a:avLst/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: angular 104">
            <a:extLst>
              <a:ext uri="{FF2B5EF4-FFF2-40B4-BE49-F238E27FC236}">
                <a16:creationId xmlns:a16="http://schemas.microsoft.com/office/drawing/2014/main" id="{37A71FFC-5EDD-F6C6-56B4-EC71773AFEB6}"/>
              </a:ext>
            </a:extLst>
          </p:cNvPr>
          <p:cNvCxnSpPr>
            <a:cxnSpLocks/>
            <a:stCxn id="6" idx="3"/>
            <a:endCxn id="55" idx="1"/>
          </p:cNvCxnSpPr>
          <p:nvPr/>
        </p:nvCxnSpPr>
        <p:spPr>
          <a:xfrm flipV="1">
            <a:off x="5266757" y="2629411"/>
            <a:ext cx="377093" cy="50453"/>
          </a:xfrm>
          <a:prstGeom prst="bentConnector3">
            <a:avLst/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: angular 106">
            <a:extLst>
              <a:ext uri="{FF2B5EF4-FFF2-40B4-BE49-F238E27FC236}">
                <a16:creationId xmlns:a16="http://schemas.microsoft.com/office/drawing/2014/main" id="{23D265F4-BA26-9D57-8ED9-1DF0E7FB0623}"/>
              </a:ext>
            </a:extLst>
          </p:cNvPr>
          <p:cNvCxnSpPr>
            <a:cxnSpLocks/>
            <a:stCxn id="6" idx="3"/>
            <a:endCxn id="58" idx="1"/>
          </p:cNvCxnSpPr>
          <p:nvPr/>
        </p:nvCxnSpPr>
        <p:spPr>
          <a:xfrm>
            <a:off x="5266757" y="2679864"/>
            <a:ext cx="377093" cy="1045024"/>
          </a:xfrm>
          <a:prstGeom prst="bentConnector3">
            <a:avLst/>
          </a:prstGeom>
          <a:ln>
            <a:solidFill>
              <a:srgbClr val="82939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04B0D8B7-E234-8D9D-5AD0-F5B4028182ED}"/>
              </a:ext>
            </a:extLst>
          </p:cNvPr>
          <p:cNvGrpSpPr/>
          <p:nvPr/>
        </p:nvGrpSpPr>
        <p:grpSpPr>
          <a:xfrm>
            <a:off x="5643850" y="2852037"/>
            <a:ext cx="792000" cy="288000"/>
            <a:chOff x="3024337" y="575560"/>
            <a:chExt cx="876039" cy="360000"/>
          </a:xfrm>
          <a:noFill/>
          <a:scene3d>
            <a:camera prst="orthographicFront"/>
            <a:lightRig rig="flat" dir="t"/>
          </a:scene3d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B14EEE44-4707-26C5-E797-EC7C593C827A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endParaRPr lang="es-ES"/>
            </a:p>
          </p:txBody>
        </p:sp>
        <p:sp>
          <p:nvSpPr>
            <p:cNvPr id="129" name="CuadroTexto 128">
              <a:extLst>
                <a:ext uri="{FF2B5EF4-FFF2-40B4-BE49-F238E27FC236}">
                  <a16:creationId xmlns:a16="http://schemas.microsoft.com/office/drawing/2014/main" id="{0217880B-DE32-5BCA-35F8-5CEB0B41FD5E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>
              <a:defPPr>
                <a:defRPr lang="en-US"/>
              </a:defPPr>
              <a:lvl1pPr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400" b="1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defTabSz="457200"/>
              <a:r>
                <a:rPr lang="es-ES" dirty="0">
                  <a:solidFill>
                    <a:srgbClr val="1A2732"/>
                  </a:solidFill>
                </a:rPr>
                <a:t>DIR TECNOLOGÍAS DE LA INFORMACIÓN Y DIGITALIZACIÓN</a:t>
              </a:r>
            </a:p>
          </p:txBody>
        </p:sp>
      </p:grpSp>
      <p:cxnSp>
        <p:nvCxnSpPr>
          <p:cNvPr id="71" name="Conector: angular 70">
            <a:extLst>
              <a:ext uri="{FF2B5EF4-FFF2-40B4-BE49-F238E27FC236}">
                <a16:creationId xmlns:a16="http://schemas.microsoft.com/office/drawing/2014/main" id="{A92C4AA3-E067-9312-4A86-A864DB03E284}"/>
              </a:ext>
            </a:extLst>
          </p:cNvPr>
          <p:cNvCxnSpPr>
            <a:cxnSpLocks/>
            <a:stCxn id="6" idx="3"/>
            <a:endCxn id="129" idx="1"/>
          </p:cNvCxnSpPr>
          <p:nvPr/>
        </p:nvCxnSpPr>
        <p:spPr>
          <a:xfrm>
            <a:off x="5266757" y="2679864"/>
            <a:ext cx="377093" cy="316173"/>
          </a:xfrm>
          <a:prstGeom prst="bentConnector3">
            <a:avLst/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9D025C79-CF1B-3C37-A115-0382EE851229}"/>
              </a:ext>
            </a:extLst>
          </p:cNvPr>
          <p:cNvSpPr/>
          <p:nvPr/>
        </p:nvSpPr>
        <p:spPr>
          <a:xfrm>
            <a:off x="92871" y="174490"/>
            <a:ext cx="29947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dirty="0"/>
              <a:t> </a:t>
            </a:r>
            <a:r>
              <a:rPr lang="es-ES" sz="800" b="1" dirty="0">
                <a:solidFill>
                  <a:srgbClr val="1A27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del Gestor Aeroportuario en España. Aena </a:t>
            </a:r>
            <a:endParaRPr lang="es-ES" sz="800" dirty="0">
              <a:solidFill>
                <a:srgbClr val="1A27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F7BEFDBA-AF36-851E-BE58-8D763754124B}"/>
              </a:ext>
            </a:extLst>
          </p:cNvPr>
          <p:cNvCxnSpPr>
            <a:cxnSpLocks/>
            <a:stCxn id="6" idx="3"/>
            <a:endCxn id="49" idx="1"/>
          </p:cNvCxnSpPr>
          <p:nvPr/>
        </p:nvCxnSpPr>
        <p:spPr>
          <a:xfrm flipV="1">
            <a:off x="5266757" y="1906916"/>
            <a:ext cx="377093" cy="772948"/>
          </a:xfrm>
          <a:prstGeom prst="bentConnector3">
            <a:avLst/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rma libre 34">
            <a:extLst>
              <a:ext uri="{FF2B5EF4-FFF2-40B4-BE49-F238E27FC236}">
                <a16:creationId xmlns:a16="http://schemas.microsoft.com/office/drawing/2014/main" id="{DE55BF65-F88A-507A-B38A-7C3F544C5F7E}"/>
              </a:ext>
            </a:extLst>
          </p:cNvPr>
          <p:cNvSpPr/>
          <p:nvPr/>
        </p:nvSpPr>
        <p:spPr>
          <a:xfrm>
            <a:off x="1136645" y="6455788"/>
            <a:ext cx="322053" cy="115445"/>
          </a:xfrm>
          <a:custGeom>
            <a:avLst/>
            <a:gdLst>
              <a:gd name="connsiteX0" fmla="*/ 0 w 1006612"/>
              <a:gd name="connsiteY0" fmla="*/ 0 h 335537"/>
              <a:gd name="connsiteX1" fmla="*/ 1006612 w 1006612"/>
              <a:gd name="connsiteY1" fmla="*/ 0 h 335537"/>
              <a:gd name="connsiteX2" fmla="*/ 1006612 w 1006612"/>
              <a:gd name="connsiteY2" fmla="*/ 335537 h 335537"/>
              <a:gd name="connsiteX3" fmla="*/ 0 w 1006612"/>
              <a:gd name="connsiteY3" fmla="*/ 335537 h 335537"/>
              <a:gd name="connsiteX4" fmla="*/ 0 w 1006612"/>
              <a:gd name="connsiteY4" fmla="*/ 0 h 33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12" h="335537">
                <a:moveTo>
                  <a:pt x="0" y="0"/>
                </a:moveTo>
                <a:lnTo>
                  <a:pt x="1006612" y="0"/>
                </a:lnTo>
                <a:lnTo>
                  <a:pt x="1006612" y="335537"/>
                </a:lnTo>
                <a:lnTo>
                  <a:pt x="0" y="335537"/>
                </a:lnTo>
                <a:lnTo>
                  <a:pt x="0" y="0"/>
                </a:lnTo>
                <a:close/>
              </a:path>
            </a:pathLst>
          </a:custGeom>
          <a:solidFill>
            <a:srgbClr val="96CE00"/>
          </a:solidFill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600" b="0" i="0" kern="12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CAAF972-C6B2-9655-3DF7-40B06D6D164D}"/>
              </a:ext>
            </a:extLst>
          </p:cNvPr>
          <p:cNvSpPr txBox="1"/>
          <p:nvPr/>
        </p:nvSpPr>
        <p:spPr>
          <a:xfrm>
            <a:off x="1437372" y="6429949"/>
            <a:ext cx="156004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" i="1" dirty="0">
                <a:latin typeface="Arial" panose="020B0604020202020204" pitchFamily="34" charset="0"/>
                <a:cs typeface="Arial" panose="020B0604020202020204" pitchFamily="34" charset="0"/>
              </a:rPr>
              <a:t>Miembros del Comité Ejecutivo de </a:t>
            </a:r>
            <a:r>
              <a:rPr lang="es-ES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Aena</a:t>
            </a:r>
            <a:endParaRPr lang="es-ES" sz="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rma libre 38">
            <a:extLst>
              <a:ext uri="{FF2B5EF4-FFF2-40B4-BE49-F238E27FC236}">
                <a16:creationId xmlns:a16="http://schemas.microsoft.com/office/drawing/2014/main" id="{D2FAD901-2CEA-9C58-CE02-80D40F435C3D}"/>
              </a:ext>
            </a:extLst>
          </p:cNvPr>
          <p:cNvSpPr/>
          <p:nvPr/>
        </p:nvSpPr>
        <p:spPr>
          <a:xfrm>
            <a:off x="1137134" y="6611507"/>
            <a:ext cx="322053" cy="115445"/>
          </a:xfrm>
          <a:custGeom>
            <a:avLst/>
            <a:gdLst>
              <a:gd name="connsiteX0" fmla="*/ 0 w 1006612"/>
              <a:gd name="connsiteY0" fmla="*/ 0 h 335537"/>
              <a:gd name="connsiteX1" fmla="*/ 1006612 w 1006612"/>
              <a:gd name="connsiteY1" fmla="*/ 0 h 335537"/>
              <a:gd name="connsiteX2" fmla="*/ 1006612 w 1006612"/>
              <a:gd name="connsiteY2" fmla="*/ 335537 h 335537"/>
              <a:gd name="connsiteX3" fmla="*/ 0 w 1006612"/>
              <a:gd name="connsiteY3" fmla="*/ 335537 h 335537"/>
              <a:gd name="connsiteX4" fmla="*/ 0 w 1006612"/>
              <a:gd name="connsiteY4" fmla="*/ 0 h 33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12" h="335537">
                <a:moveTo>
                  <a:pt x="0" y="0"/>
                </a:moveTo>
                <a:lnTo>
                  <a:pt x="1006612" y="0"/>
                </a:lnTo>
                <a:lnTo>
                  <a:pt x="1006612" y="335537"/>
                </a:lnTo>
                <a:lnTo>
                  <a:pt x="0" y="33553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6B696BD-F00E-CECD-0476-3E08544624C7}"/>
              </a:ext>
            </a:extLst>
          </p:cNvPr>
          <p:cNvSpPr txBox="1"/>
          <p:nvPr/>
        </p:nvSpPr>
        <p:spPr>
          <a:xfrm>
            <a:off x="1432540" y="6562737"/>
            <a:ext cx="53810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i="1" dirty="0">
                <a:latin typeface="Arial" panose="020B0604020202020204" pitchFamily="34" charset="0"/>
                <a:cs typeface="Arial" panose="020B0604020202020204" pitchFamily="34" charset="0"/>
              </a:rPr>
              <a:t>El Presidente-Consejero Delegado y el Vicepresidente Ejecutivo de </a:t>
            </a:r>
            <a:r>
              <a:rPr lang="es-ES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Aena</a:t>
            </a:r>
            <a:r>
              <a:rPr lang="es-ES" sz="600" i="1" dirty="0">
                <a:latin typeface="Arial" panose="020B0604020202020204" pitchFamily="34" charset="0"/>
                <a:cs typeface="Arial" panose="020B0604020202020204" pitchFamily="34" charset="0"/>
              </a:rPr>
              <a:t> son a su vez el Presidente y el Consejero Delegado de ADI, respectivamente. 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FFDFC8AD-FEAB-2D89-5D16-3C833C72807B}"/>
              </a:ext>
            </a:extLst>
          </p:cNvPr>
          <p:cNvGrpSpPr/>
          <p:nvPr/>
        </p:nvGrpSpPr>
        <p:grpSpPr>
          <a:xfrm>
            <a:off x="5643850" y="3222206"/>
            <a:ext cx="792000" cy="288000"/>
            <a:chOff x="3024337" y="575560"/>
            <a:chExt cx="876039" cy="360000"/>
          </a:xfrm>
          <a:noFill/>
          <a:scene3d>
            <a:camera prst="orthographicFront"/>
            <a:lightRig rig="flat" dir="t"/>
          </a:scene3d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6777E06B-6691-3CD7-C5BB-B0DE9F722AD5}"/>
                </a:ext>
              </a:extLst>
            </p:cNvPr>
            <p:cNvSpPr/>
            <p:nvPr/>
          </p:nvSpPr>
          <p:spPr>
            <a:xfrm>
              <a:off x="3024337" y="575561"/>
              <a:ext cx="876039" cy="354315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endParaRPr lang="es-ES"/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045BC1E2-8DF8-54E6-7601-A82D31A5273E}"/>
                </a:ext>
              </a:extLst>
            </p:cNvPr>
            <p:cNvSpPr txBox="1"/>
            <p:nvPr/>
          </p:nvSpPr>
          <p:spPr>
            <a:xfrm>
              <a:off x="3024337" y="575560"/>
              <a:ext cx="876039" cy="360000"/>
            </a:xfrm>
            <a:prstGeom prst="rect">
              <a:avLst/>
            </a:prstGeom>
            <a:grpFill/>
            <a:ln w="12700">
              <a:solidFill>
                <a:srgbClr val="829394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>
              <a:defPPr>
                <a:defRPr lang="en-US"/>
              </a:defPPr>
              <a:lvl1pPr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400" b="1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defTabSz="457200"/>
              <a:r>
                <a:rPr lang="es-ES" dirty="0">
                  <a:solidFill>
                    <a:srgbClr val="1A2732"/>
                  </a:solidFill>
                </a:rPr>
                <a:t>DIR FILIALES INTERNACIONALES</a:t>
              </a:r>
            </a:p>
          </p:txBody>
        </p:sp>
      </p:grpSp>
      <p:cxnSp>
        <p:nvCxnSpPr>
          <p:cNvPr id="37" name="Conector: angular 36">
            <a:extLst>
              <a:ext uri="{FF2B5EF4-FFF2-40B4-BE49-F238E27FC236}">
                <a16:creationId xmlns:a16="http://schemas.microsoft.com/office/drawing/2014/main" id="{FD7EC82B-E4B8-EBBF-21C1-C54686C0FBAE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5266757" y="2679864"/>
            <a:ext cx="377093" cy="686342"/>
          </a:xfrm>
          <a:prstGeom prst="bentConnector3">
            <a:avLst/>
          </a:prstGeom>
          <a:ln>
            <a:solidFill>
              <a:srgbClr val="8293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117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rgbClr val="82939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854</TotalTime>
  <Words>103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Aena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Espina Andrés, Ana</dc:creator>
  <cp:lastModifiedBy>Espina Andrés, Ana</cp:lastModifiedBy>
  <cp:revision>21</cp:revision>
  <dcterms:created xsi:type="dcterms:W3CDTF">2023-03-06T09:42:07Z</dcterms:created>
  <dcterms:modified xsi:type="dcterms:W3CDTF">2023-10-26T12:34:34Z</dcterms:modified>
</cp:coreProperties>
</file>